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330" r:id="rId3"/>
    <p:sldId id="335" r:id="rId4"/>
    <p:sldId id="331" r:id="rId5"/>
    <p:sldId id="333" r:id="rId6"/>
    <p:sldId id="336" r:id="rId7"/>
    <p:sldId id="33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25" y="2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78534-0B5E-4C60-976C-F966DAF6EDD8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0F91BD-B565-4746-8A37-A0480FB96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49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0F91BD-B565-4746-8A37-A0480FB963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4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6457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AE6A-6950-4BCA-8791-0D097CBAA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6EBB51-B0A1-44E2-9FE6-966A3E0F25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670FF-674A-4950-AAA6-801684CB1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6D6AF-71DE-4861-BBCD-04C1DA39D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66D74-F268-4AA9-AC21-9CDCB65EF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911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8F280-9C9F-4748-A087-C7BD56E45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7DE4D-FC74-41EA-A0AC-6ED00A1EF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39116-6386-4DA8-927C-759DD0EB7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023F0-8AD9-45C8-88BA-141C86E91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D103F-1C82-4D6C-A171-4AAE84701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65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BA0BA1-FD35-42E3-B12A-B9647EAB9B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746A8-CBEB-47A8-9809-E1E59A052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0DA3A-60D0-45E8-8215-FA44402B2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24458-30A8-4796-8176-D8AB387D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06A5C-C68F-4801-934D-F3466DFB8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122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5E439-27DA-4FBE-8E6E-0F6A0ED42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46059-82F1-4431-BC3E-020FD3592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AA5C2-F51D-48F4-BD7B-A59EDA8A6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F5DE0-ABA4-49EE-BBC2-77DF78C8F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AAECD-62F8-47A3-A20C-973F5AFFB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166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0E4B-BE76-4516-9DDB-7D847E1EF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59C17-9D1A-49AA-9570-C4D1D7378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5C82C-1F2F-4196-8BD8-BF4797038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AD94E-71F6-46A4-B114-BCCE03152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3A74F-3AF4-4C4E-8FE0-7FE828185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909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88C02-3411-467D-92D0-E857C8A0E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EE5AB-83B9-4010-B761-EF4F618ED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8C717E-6ADD-49BB-83B4-9DC3DB10BC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CE092D-C331-4B00-B352-8F8C8DAEF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66FA7-0AF9-4CBB-B8D9-D9A671E59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9B409-4EED-422B-95CF-EC6D5F9C7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029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DCF37-15FF-42EA-B325-88CB19A24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C579E-94A2-4181-9E30-1D8D1E18D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A2123-6F16-4231-8E42-EB7EE7E76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DEF858-38C5-4B33-B12F-A1CC1C83F2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6CC332-039C-4C22-9405-43A6C8C869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F7D156-9334-4AE4-B877-69E6A9695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4B8363-BD88-4B57-BFB4-3440002F6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E993E7-319A-40DB-8663-FB11F248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03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E1-4D40-4282-AC2C-BDA49363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BFE231-2F8F-46AA-A2EA-7B9B22FD0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38AE6-12E4-4383-B266-4385878F2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B83AD7-FDAA-4F72-8DE0-7110FD597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9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C06615-7E33-49B4-B691-4C4DEE952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1D85CC-A543-4BAE-B3C3-C6BC40D67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B597D2-FD06-4A50-91FB-43F18FC24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198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F9090-E1A8-43C4-83C0-C3B847C4F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E3281-9F05-4487-A716-46FB6A7F8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94EE97-EEEA-45CA-B594-F8ED1471CC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7CE86F-C973-4973-96A7-991C90212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2F20B2-A1CA-435D-9177-F52D30092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A2F8B-8229-4E19-8012-B301D8CE6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31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73481-7F33-4A22-865B-F08875E65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7C390B-2EA9-4762-A7CD-CC19AD29D6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208CB-97EC-4E37-8CF0-1A9494B2A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248917-FA87-49E6-B1DB-DB7C0C7E4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72D7-BC67-401E-8310-681A284F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34F17A-F3E8-4E40-A73B-5684C5B0E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74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1EDD5-83D2-4566-9D90-C6D37A78A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B090A-CB9B-43A2-840D-E8F8D277E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4492A-2902-4B4D-A400-8B3C1B4DE7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69FF7-C6AC-47EE-A7F2-B5F92B160215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A87FD-519E-4F86-BF03-DCD3B6CD1E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049F9-68F2-4BCA-8511-CE3A44C633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4FF85-55B5-46BA-A8E3-F60730E1E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10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nist.gov/el/fcd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F0445-4CD2-4E14-A297-CDCE3AADD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1575920547">
            <a:hlinkClick r:id="" action="ppaction://media"/>
            <a:extLst>
              <a:ext uri="{FF2B5EF4-FFF2-40B4-BE49-F238E27FC236}">
                <a16:creationId xmlns:a16="http://schemas.microsoft.com/office/drawing/2014/main" id="{9BA18F71-3CC1-4384-A9DD-590942A309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9433" y="0"/>
            <a:ext cx="12241433" cy="6885652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3E6F533-0141-4721-A812-256E9BEC9AF0}"/>
              </a:ext>
            </a:extLst>
          </p:cNvPr>
          <p:cNvSpPr/>
          <p:nvPr/>
        </p:nvSpPr>
        <p:spPr>
          <a:xfrm>
            <a:off x="4079631" y="0"/>
            <a:ext cx="3386294" cy="2954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A0E0F8-5B55-42F7-80B2-AE3C3C7761D0}"/>
              </a:ext>
            </a:extLst>
          </p:cNvPr>
          <p:cNvSpPr txBox="1"/>
          <p:nvPr/>
        </p:nvSpPr>
        <p:spPr>
          <a:xfrm>
            <a:off x="1191291" y="-58531"/>
            <a:ext cx="105748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Ensemble Learning for Fire Calorimetry Database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8469CC-6B72-403D-B785-C0706AF6E374}"/>
              </a:ext>
            </a:extLst>
          </p:cNvPr>
          <p:cNvSpPr txBox="1"/>
          <p:nvPr/>
        </p:nvSpPr>
        <p:spPr>
          <a:xfrm>
            <a:off x="6847693" y="707886"/>
            <a:ext cx="49252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Team Fire Fighters : </a:t>
            </a:r>
            <a:r>
              <a:rPr lang="en-US" dirty="0" err="1">
                <a:solidFill>
                  <a:schemeClr val="bg1"/>
                </a:solidFill>
              </a:rPr>
              <a:t>Ekanki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Srish</a:t>
            </a:r>
            <a:r>
              <a:rPr lang="en-US" dirty="0">
                <a:solidFill>
                  <a:schemeClr val="bg1"/>
                </a:solidFill>
              </a:rPr>
              <a:t>, Bhaskar, Kuldeep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Instructors : </a:t>
            </a:r>
            <a:r>
              <a:rPr lang="en-US" dirty="0" err="1">
                <a:solidFill>
                  <a:schemeClr val="bg1"/>
                </a:solidFill>
              </a:rPr>
              <a:t>Pavlos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Protopapas</a:t>
            </a:r>
            <a:r>
              <a:rPr lang="en-US" dirty="0">
                <a:solidFill>
                  <a:schemeClr val="bg1"/>
                </a:solidFill>
              </a:rPr>
              <a:t> &amp; Ignacio Becker</a:t>
            </a:r>
          </a:p>
          <a:p>
            <a:r>
              <a:rPr lang="en-US" dirty="0">
                <a:solidFill>
                  <a:schemeClr val="bg1"/>
                </a:solidFill>
              </a:rPr>
              <a:t>TAs : Arya, </a:t>
            </a:r>
            <a:r>
              <a:rPr lang="en-US" dirty="0" err="1">
                <a:solidFill>
                  <a:schemeClr val="bg1"/>
                </a:solidFill>
              </a:rPr>
              <a:t>Kshitij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Sakthisree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Yashraj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Univ.AI DS 2 Final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BDED9-2588-4E22-8332-9BD737C4D941}"/>
              </a:ext>
            </a:extLst>
          </p:cNvPr>
          <p:cNvSpPr txBox="1"/>
          <p:nvPr/>
        </p:nvSpPr>
        <p:spPr>
          <a:xfrm>
            <a:off x="3562076" y="6440859"/>
            <a:ext cx="44214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highlight>
                  <a:srgbClr val="000000"/>
                </a:highlight>
              </a:rPr>
              <a:t>Time From Ignition (minutes)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F8F31-BBFE-44C9-9ECD-B3372CE8477A}"/>
              </a:ext>
            </a:extLst>
          </p:cNvPr>
          <p:cNvSpPr txBox="1"/>
          <p:nvPr/>
        </p:nvSpPr>
        <p:spPr>
          <a:xfrm rot="16200000">
            <a:off x="-1403961" y="2824438"/>
            <a:ext cx="3596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highlight>
                  <a:srgbClr val="000000"/>
                </a:highlight>
              </a:rPr>
              <a:t>Heat Release Rate (kW)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922AFD-CF33-4EDA-898D-006B6539A500}"/>
              </a:ext>
            </a:extLst>
          </p:cNvPr>
          <p:cNvSpPr txBox="1"/>
          <p:nvPr/>
        </p:nvSpPr>
        <p:spPr>
          <a:xfrm>
            <a:off x="6812781" y="2804436"/>
            <a:ext cx="5370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Fire Calorimetry Database </a:t>
            </a:r>
            <a:r>
              <a:rPr lang="en-US" sz="1800" u="sng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https://www.nist.gov/el/fcd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) 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24F137E-7CF4-4081-9C5D-3B2905C8E42D}"/>
              </a:ext>
            </a:extLst>
          </p:cNvPr>
          <p:cNvCxnSpPr>
            <a:cxnSpLocks/>
          </p:cNvCxnSpPr>
          <p:nvPr/>
        </p:nvCxnSpPr>
        <p:spPr>
          <a:xfrm>
            <a:off x="4940490" y="1690688"/>
            <a:ext cx="0" cy="4532691"/>
          </a:xfrm>
          <a:prstGeom prst="line">
            <a:avLst/>
          </a:prstGeom>
          <a:ln w="28575">
            <a:solidFill>
              <a:srgbClr val="FF0000"/>
            </a:solidFill>
            <a:prstDash val="dash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A00DF29-1783-44F8-998B-E03CC85F1E95}"/>
              </a:ext>
            </a:extLst>
          </p:cNvPr>
          <p:cNvCxnSpPr>
            <a:cxnSpLocks/>
          </p:cNvCxnSpPr>
          <p:nvPr/>
        </p:nvCxnSpPr>
        <p:spPr>
          <a:xfrm flipH="1">
            <a:off x="1191291" y="1187355"/>
            <a:ext cx="3148697" cy="0"/>
          </a:xfrm>
          <a:prstGeom prst="line">
            <a:avLst/>
          </a:prstGeom>
          <a:ln w="28575">
            <a:solidFill>
              <a:srgbClr val="FF0000"/>
            </a:solidFill>
            <a:prstDash val="dash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50B91C6-7732-4709-875D-CFB88A6BDBA6}"/>
              </a:ext>
            </a:extLst>
          </p:cNvPr>
          <p:cNvSpPr txBox="1"/>
          <p:nvPr/>
        </p:nvSpPr>
        <p:spPr>
          <a:xfrm>
            <a:off x="4989320" y="5854047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Time to Peak Heat Release Rate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DD8B96-D927-44DA-BD1F-575473B59342}"/>
              </a:ext>
            </a:extLst>
          </p:cNvPr>
          <p:cNvSpPr txBox="1"/>
          <p:nvPr/>
        </p:nvSpPr>
        <p:spPr>
          <a:xfrm>
            <a:off x="1178379" y="1254356"/>
            <a:ext cx="2376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Peak Heat Release Rate</a:t>
            </a:r>
          </a:p>
        </p:txBody>
      </p:sp>
      <p:sp>
        <p:nvSpPr>
          <p:cNvPr id="14" name="Text Box 1">
            <a:extLst>
              <a:ext uri="{FF2B5EF4-FFF2-40B4-BE49-F238E27FC236}">
                <a16:creationId xmlns:a16="http://schemas.microsoft.com/office/drawing/2014/main" id="{A6041DC4-007A-4372-808D-20640E8FC4C2}"/>
              </a:ext>
            </a:extLst>
          </p:cNvPr>
          <p:cNvSpPr txBox="1"/>
          <p:nvPr/>
        </p:nvSpPr>
        <p:spPr>
          <a:xfrm>
            <a:off x="-45133" y="6440859"/>
            <a:ext cx="1200970" cy="46166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effectLst/>
                <a:latin typeface="Karl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Univ.AI</a:t>
            </a:r>
            <a:endParaRPr lang="en-US" sz="120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23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7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10" grpId="0"/>
      <p:bldP spid="20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69C1C-4285-43BF-9CF5-8E6A15378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76980"/>
            <a:ext cx="12192000" cy="1325563"/>
          </a:xfrm>
        </p:spPr>
        <p:txBody>
          <a:bodyPr>
            <a:norm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Ensemble Learning for Fire Calorimetry Database</a:t>
            </a:r>
            <a:r>
              <a:rPr lang="en-US" sz="3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: Project Goals</a:t>
            </a:r>
            <a:endParaRPr lang="en-US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68E4-8CCE-480D-A542-3473D2BE96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6039"/>
            <a:ext cx="11353800" cy="6545769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Data Augmentation using Aleatoric Uncertainty : </a:t>
            </a:r>
            <a:r>
              <a:rPr lang="en-US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Ekanki</a:t>
            </a:r>
            <a:endParaRPr lang="en-US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0"/>
              </a:spcBef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How can we use the measurement uncertainty to augment the data? </a:t>
            </a:r>
          </a:p>
          <a:p>
            <a:pPr lvl="1">
              <a:lnSpc>
                <a:spcPct val="107000"/>
              </a:lnSpc>
              <a:spcBef>
                <a:spcPts val="0"/>
              </a:spcBef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Can ML techniques help in reducing the measurement uncertainty? </a:t>
            </a:r>
          </a:p>
          <a:p>
            <a:pPr marL="457200" lvl="1" indent="0">
              <a:lnSpc>
                <a:spcPct val="107000"/>
              </a:lnSpc>
              <a:spcBef>
                <a:spcPts val="0"/>
              </a:spcBef>
              <a:buNone/>
            </a:pPr>
            <a:endParaRPr lang="en-US" sz="24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pPr marL="457200" indent="-4572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Anomaly / Outlier Detection: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Kuldeep</a:t>
            </a:r>
          </a:p>
          <a:p>
            <a:pPr lvl="1">
              <a:lnSpc>
                <a:spcPct val="107000"/>
              </a:lnSpc>
              <a:spcBef>
                <a:spcPts val="0"/>
              </a:spcBef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Can ensemble techniques (Isolation Forest, Feature Bagging)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detect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anomalies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.</a:t>
            </a:r>
          </a:p>
          <a:p>
            <a:pPr lvl="2">
              <a:lnSpc>
                <a:spcPct val="107000"/>
              </a:lnSpc>
              <a:spcBef>
                <a:spcPts val="0"/>
              </a:spcBef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Comparison with linear methods: PCA, SVM</a:t>
            </a:r>
          </a:p>
          <a:p>
            <a:pPr lvl="2">
              <a:lnSpc>
                <a:spcPct val="107000"/>
              </a:lnSpc>
              <a:spcBef>
                <a:spcPts val="0"/>
              </a:spcBef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P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roximity based techniques :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kNN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, Local Outlier Factor (LCF), Histogram (HBOS) </a:t>
            </a:r>
          </a:p>
          <a:p>
            <a:pPr lvl="2">
              <a:lnSpc>
                <a:spcPct val="107000"/>
              </a:lnSpc>
              <a:spcBef>
                <a:spcPts val="0"/>
              </a:spcBef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N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eural networks (Fully Connected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AutoEncoders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)</a:t>
            </a: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3. Regression : Interpretability / Model Evaluation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: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Srish</a:t>
            </a:r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0"/>
              </a:spcBef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Can ensemble methods identify local / global features that affect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 response variable</a:t>
            </a:r>
          </a:p>
          <a:p>
            <a:pPr marL="457200" lvl="1" indent="0">
              <a:lnSpc>
                <a:spcPct val="107000"/>
              </a:lnSpc>
              <a:spcBef>
                <a:spcPts val="0"/>
              </a:spcBef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4. </a:t>
            </a:r>
            <a:r>
              <a:rPr lang="en-US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Clustering analysis / Ensemble 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</a:t>
            </a:r>
            <a:r>
              <a:rPr lang="en-US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echniques: 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Bhaskar</a:t>
            </a:r>
          </a:p>
          <a:p>
            <a:pPr lvl="1">
              <a:lnSpc>
                <a:spcPct val="107000"/>
              </a:lnSpc>
              <a:spcBef>
                <a:spcPts val="0"/>
              </a:spcBef>
            </a:pP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Streamlit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App for Automation / Evaluation - </a:t>
            </a:r>
            <a:r>
              <a:rPr lang="en-US" b="1" dirty="0" err="1">
                <a:latin typeface="Calibri" panose="020F05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Srish</a:t>
            </a:r>
            <a:endParaRPr lang="en-US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384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7792" y="182562"/>
            <a:ext cx="11147934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Data Augmentation using Aleatoric Uncertainty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02086" y="1241435"/>
            <a:ext cx="10987827" cy="522744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667" b="1" i="1" u="sng" dirty="0">
                <a:solidFill>
                  <a:schemeClr val="accent5">
                    <a:lumMod val="75000"/>
                  </a:schemeClr>
                </a:solidFill>
              </a:rPr>
              <a:t>Data Augmentation: </a:t>
            </a:r>
          </a:p>
          <a:p>
            <a:pPr marL="0" indent="0">
              <a:buNone/>
            </a:pPr>
            <a:r>
              <a:rPr lang="en-US" sz="2667" dirty="0"/>
              <a:t>To deal with small size of development data, data augmentation was performed using aleatoric uncertainty. </a:t>
            </a:r>
          </a:p>
          <a:p>
            <a:pPr marL="0" indent="0">
              <a:buNone/>
            </a:pPr>
            <a:endParaRPr lang="en-US" sz="2667" b="1" i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sz="2667" b="1" i="1" dirty="0">
                <a:solidFill>
                  <a:schemeClr val="accent2"/>
                </a:solidFill>
              </a:rPr>
              <a:t>Gaussian approximation</a:t>
            </a:r>
            <a:r>
              <a:rPr lang="en-US" sz="2667" dirty="0"/>
              <a:t> of features was used for sampling data with 95% confidence interval.</a:t>
            </a:r>
          </a:p>
          <a:p>
            <a:pPr marL="0" indent="0">
              <a:buNone/>
            </a:pPr>
            <a:endParaRPr lang="en-US" sz="2667" dirty="0"/>
          </a:p>
          <a:p>
            <a:pPr marL="0" indent="0">
              <a:buNone/>
            </a:pPr>
            <a:r>
              <a:rPr lang="en-US" sz="2667" b="1" i="1" dirty="0">
                <a:solidFill>
                  <a:schemeClr val="accent2"/>
                </a:solidFill>
              </a:rPr>
              <a:t>Correlation matrices of augmented and original datasets were compared.</a:t>
            </a:r>
          </a:p>
          <a:p>
            <a:pPr marL="0" indent="0">
              <a:buNone/>
            </a:pPr>
            <a:endParaRPr lang="en-US" sz="2667" dirty="0"/>
          </a:p>
          <a:p>
            <a:pPr marL="0" indent="0">
              <a:buNone/>
            </a:pPr>
            <a:r>
              <a:rPr lang="en-US" sz="2667" b="1" i="1" u="sng" dirty="0">
                <a:solidFill>
                  <a:schemeClr val="accent5">
                    <a:lumMod val="75000"/>
                  </a:schemeClr>
                </a:solidFill>
              </a:rPr>
              <a:t>Modelling Approach: </a:t>
            </a:r>
          </a:p>
          <a:p>
            <a:pPr marL="0" indent="0">
              <a:buNone/>
            </a:pPr>
            <a:r>
              <a:rPr lang="en-US" sz="2667" b="1" i="1" dirty="0">
                <a:solidFill>
                  <a:schemeClr val="accent2"/>
                </a:solidFill>
              </a:rPr>
              <a:t>Linear / Logistic regression, Decision tree, Random Forest and Gradient Boosting algorithms </a:t>
            </a:r>
            <a:r>
              <a:rPr lang="en-US" sz="2667" dirty="0"/>
              <a:t>were explored on both augmented as well as original data.</a:t>
            </a:r>
          </a:p>
          <a:p>
            <a:pPr marL="0" indent="0">
              <a:buNone/>
            </a:pP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68DF31-5D96-4EA4-9788-8047ADEDA50F}"/>
              </a:ext>
            </a:extLst>
          </p:cNvPr>
          <p:cNvSpPr txBox="1"/>
          <p:nvPr/>
        </p:nvSpPr>
        <p:spPr>
          <a:xfrm>
            <a:off x="4112233" y="284424"/>
            <a:ext cx="3377848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Fire Calorimetry Database</a:t>
            </a:r>
          </a:p>
          <a:p>
            <a:pPr algn="ctr"/>
            <a:r>
              <a:rPr lang="en-US" dirty="0"/>
              <a:t>Tabular Data (JSON file from AWS)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885606-4CD0-4AB4-9ADF-172F484845A2}"/>
              </a:ext>
            </a:extLst>
          </p:cNvPr>
          <p:cNvSpPr txBox="1"/>
          <p:nvPr/>
        </p:nvSpPr>
        <p:spPr>
          <a:xfrm>
            <a:off x="125098" y="1452220"/>
            <a:ext cx="1922321" cy="12003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u="sng" dirty="0"/>
              <a:t>Outlier Ensembles</a:t>
            </a:r>
          </a:p>
          <a:p>
            <a:r>
              <a:rPr lang="en-US" dirty="0"/>
              <a:t>-Isolation Forest</a:t>
            </a:r>
          </a:p>
          <a:p>
            <a:r>
              <a:rPr lang="en-US" dirty="0"/>
              <a:t>-Feature Bagging</a:t>
            </a:r>
          </a:p>
          <a:p>
            <a:r>
              <a:rPr lang="en-US" dirty="0"/>
              <a:t>-Extreme Boosting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C21ED9-5E10-4576-AE42-E100A9F8B7F4}"/>
              </a:ext>
            </a:extLst>
          </p:cNvPr>
          <p:cNvSpPr txBox="1"/>
          <p:nvPr/>
        </p:nvSpPr>
        <p:spPr>
          <a:xfrm>
            <a:off x="2477135" y="1452220"/>
            <a:ext cx="1900132" cy="12003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Neural Networks</a:t>
            </a:r>
          </a:p>
          <a:p>
            <a:r>
              <a:rPr lang="en-US" dirty="0"/>
              <a:t>-Autoencoders</a:t>
            </a:r>
          </a:p>
          <a:p>
            <a:r>
              <a:rPr lang="en-US" dirty="0"/>
              <a:t>-Variational Auto-Encoders (VAE)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992D55-0B9E-48A8-A0BE-7B72D6821ED6}"/>
              </a:ext>
            </a:extLst>
          </p:cNvPr>
          <p:cNvSpPr txBox="1"/>
          <p:nvPr/>
        </p:nvSpPr>
        <p:spPr>
          <a:xfrm>
            <a:off x="4769466" y="1444763"/>
            <a:ext cx="2063383" cy="12003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Linear Models</a:t>
            </a:r>
          </a:p>
          <a:p>
            <a:r>
              <a:rPr lang="en-US" dirty="0"/>
              <a:t>-PCA</a:t>
            </a:r>
          </a:p>
          <a:p>
            <a:r>
              <a:rPr lang="en-US" dirty="0"/>
              <a:t>-Support Vector </a:t>
            </a:r>
          </a:p>
          <a:p>
            <a:r>
              <a:rPr lang="en-US" dirty="0"/>
              <a:t>Machines (SVM)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55FE04-B62A-4023-8C1E-647D70B64CFC}"/>
              </a:ext>
            </a:extLst>
          </p:cNvPr>
          <p:cNvSpPr txBox="1"/>
          <p:nvPr/>
        </p:nvSpPr>
        <p:spPr>
          <a:xfrm>
            <a:off x="7225048" y="1444763"/>
            <a:ext cx="2621808" cy="12003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u="sng" dirty="0"/>
              <a:t>Proximity Based</a:t>
            </a:r>
          </a:p>
          <a:p>
            <a:r>
              <a:rPr lang="en-US" dirty="0"/>
              <a:t>-</a:t>
            </a:r>
            <a:r>
              <a:rPr lang="en-US" dirty="0" err="1"/>
              <a:t>kNN</a:t>
            </a:r>
            <a:r>
              <a:rPr lang="en-US" dirty="0"/>
              <a:t>, </a:t>
            </a:r>
            <a:r>
              <a:rPr lang="en-US" dirty="0" err="1"/>
              <a:t>AvgkNN</a:t>
            </a:r>
            <a:r>
              <a:rPr lang="en-US" dirty="0"/>
              <a:t>, </a:t>
            </a:r>
            <a:r>
              <a:rPr lang="en-US" dirty="0" err="1"/>
              <a:t>MedkNN</a:t>
            </a:r>
            <a:endParaRPr lang="en-US" dirty="0"/>
          </a:p>
          <a:p>
            <a:r>
              <a:rPr lang="en-US" dirty="0"/>
              <a:t>-Histogram Based Score</a:t>
            </a:r>
          </a:p>
          <a:p>
            <a:r>
              <a:rPr lang="en-US" dirty="0"/>
              <a:t>-Local Outlier Factor (LOF)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D0E942-7C54-4588-8F1A-6AE8C278AC72}"/>
              </a:ext>
            </a:extLst>
          </p:cNvPr>
          <p:cNvSpPr txBox="1"/>
          <p:nvPr/>
        </p:nvSpPr>
        <p:spPr>
          <a:xfrm>
            <a:off x="10168523" y="1444763"/>
            <a:ext cx="1622820" cy="12003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u="sng" dirty="0"/>
              <a:t>Probabilistic</a:t>
            </a:r>
          </a:p>
          <a:p>
            <a:r>
              <a:rPr lang="en-US" dirty="0"/>
              <a:t>-ABOD</a:t>
            </a:r>
          </a:p>
          <a:p>
            <a:r>
              <a:rPr lang="en-US" dirty="0"/>
              <a:t>-Fast ABOD</a:t>
            </a:r>
          </a:p>
          <a:p>
            <a:r>
              <a:rPr lang="en-US" dirty="0"/>
              <a:t>-Stochastic OD</a:t>
            </a:r>
          </a:p>
        </p:txBody>
      </p:sp>
      <p:pic>
        <p:nvPicPr>
          <p:cNvPr id="13" name="Picture 12" descr="Chart, map&#10;&#10;Description automatically generated">
            <a:extLst>
              <a:ext uri="{FF2B5EF4-FFF2-40B4-BE49-F238E27FC236}">
                <a16:creationId xmlns:a16="http://schemas.microsoft.com/office/drawing/2014/main" id="{57EA80A7-37DC-41C3-88D9-88F1381BCE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9" t="12167" r="8192" b="8336"/>
          <a:stretch/>
        </p:blipFill>
        <p:spPr>
          <a:xfrm>
            <a:off x="503781" y="2940981"/>
            <a:ext cx="3048434" cy="2943882"/>
          </a:xfrm>
          <a:prstGeom prst="rect">
            <a:avLst/>
          </a:prstGeom>
        </p:spPr>
      </p:pic>
      <p:pic>
        <p:nvPicPr>
          <p:cNvPr id="15" name="Picture 14" descr="A picture containing map&#10;&#10;Description automatically generated">
            <a:extLst>
              <a:ext uri="{FF2B5EF4-FFF2-40B4-BE49-F238E27FC236}">
                <a16:creationId xmlns:a16="http://schemas.microsoft.com/office/drawing/2014/main" id="{0DE2C851-237F-4C6A-82B1-2C7079D254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8" t="11359" r="8395" b="8272"/>
          <a:stretch/>
        </p:blipFill>
        <p:spPr>
          <a:xfrm>
            <a:off x="8252107" y="2911115"/>
            <a:ext cx="3048434" cy="2961987"/>
          </a:xfrm>
          <a:prstGeom prst="rect">
            <a:avLst/>
          </a:prstGeom>
        </p:spPr>
      </p:pic>
      <p:pic>
        <p:nvPicPr>
          <p:cNvPr id="17" name="Picture 16" descr="Chart, radar chart&#10;&#10;Description automatically generated">
            <a:extLst>
              <a:ext uri="{FF2B5EF4-FFF2-40B4-BE49-F238E27FC236}">
                <a16:creationId xmlns:a16="http://schemas.microsoft.com/office/drawing/2014/main" id="{8C3097B3-D7D4-4FB2-9BFB-851507B4E53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5" t="11975" r="8889" b="8395"/>
          <a:stretch/>
        </p:blipFill>
        <p:spPr>
          <a:xfrm>
            <a:off x="4320582" y="2940981"/>
            <a:ext cx="3048435" cy="294788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987D7BD-4C0B-41A1-AC25-41CD7CFD2360}"/>
              </a:ext>
            </a:extLst>
          </p:cNvPr>
          <p:cNvSpPr txBox="1"/>
          <p:nvPr/>
        </p:nvSpPr>
        <p:spPr>
          <a:xfrm>
            <a:off x="3037498" y="6145537"/>
            <a:ext cx="5606966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Outlier Anomaly Score / Aggregation</a:t>
            </a:r>
            <a:r>
              <a:rPr lang="en-US" baseline="30000" dirty="0"/>
              <a:t>1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Remove Outliers</a:t>
            </a:r>
            <a:r>
              <a:rPr lang="en-US" baseline="30000" dirty="0"/>
              <a:t>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548239-C5D5-48C5-B48F-FCF0BDF10A24}"/>
              </a:ext>
            </a:extLst>
          </p:cNvPr>
          <p:cNvCxnSpPr>
            <a:cxnSpLocks/>
          </p:cNvCxnSpPr>
          <p:nvPr/>
        </p:nvCxnSpPr>
        <p:spPr>
          <a:xfrm>
            <a:off x="5809624" y="930755"/>
            <a:ext cx="0" cy="2479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B9EADEB-D9C5-440A-8562-C777E9EF1201}"/>
              </a:ext>
            </a:extLst>
          </p:cNvPr>
          <p:cNvCxnSpPr>
            <a:cxnSpLocks/>
          </p:cNvCxnSpPr>
          <p:nvPr/>
        </p:nvCxnSpPr>
        <p:spPr>
          <a:xfrm flipH="1">
            <a:off x="1069324" y="1168739"/>
            <a:ext cx="4733416" cy="1781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22E33B0-8C9A-40D8-9130-16BE816E9013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1086259" y="1164167"/>
            <a:ext cx="0" cy="2880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F8091AA-475F-49DD-8CE4-0906050DED0C}"/>
              </a:ext>
            </a:extLst>
          </p:cNvPr>
          <p:cNvCxnSpPr>
            <a:cxnSpLocks/>
          </p:cNvCxnSpPr>
          <p:nvPr/>
        </p:nvCxnSpPr>
        <p:spPr>
          <a:xfrm>
            <a:off x="3425350" y="1172003"/>
            <a:ext cx="1" cy="2958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D1D1597-E376-44C5-8580-7BD2B371878F}"/>
              </a:ext>
            </a:extLst>
          </p:cNvPr>
          <p:cNvCxnSpPr>
            <a:cxnSpLocks/>
          </p:cNvCxnSpPr>
          <p:nvPr/>
        </p:nvCxnSpPr>
        <p:spPr>
          <a:xfrm flipH="1">
            <a:off x="5814540" y="1137128"/>
            <a:ext cx="898" cy="33076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F934CAB-084F-431B-9A77-CBC5400F2C3D}"/>
              </a:ext>
            </a:extLst>
          </p:cNvPr>
          <p:cNvCxnSpPr>
            <a:cxnSpLocks/>
          </p:cNvCxnSpPr>
          <p:nvPr/>
        </p:nvCxnSpPr>
        <p:spPr>
          <a:xfrm>
            <a:off x="5801157" y="1164798"/>
            <a:ext cx="5115728" cy="61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3CCAA24-6D0D-4BD9-B4F4-42F80D08A1B4}"/>
              </a:ext>
            </a:extLst>
          </p:cNvPr>
          <p:cNvCxnSpPr>
            <a:cxnSpLocks/>
          </p:cNvCxnSpPr>
          <p:nvPr/>
        </p:nvCxnSpPr>
        <p:spPr>
          <a:xfrm>
            <a:off x="10916885" y="1178740"/>
            <a:ext cx="1" cy="2660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68A6546-F53F-4420-9C44-FA92F5C7078A}"/>
              </a:ext>
            </a:extLst>
          </p:cNvPr>
          <p:cNvCxnSpPr>
            <a:cxnSpLocks/>
          </p:cNvCxnSpPr>
          <p:nvPr/>
        </p:nvCxnSpPr>
        <p:spPr>
          <a:xfrm>
            <a:off x="8500686" y="1164167"/>
            <a:ext cx="1" cy="2958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5384840-D923-43F9-B575-734ABB1AD113}"/>
              </a:ext>
            </a:extLst>
          </p:cNvPr>
          <p:cNvCxnSpPr>
            <a:cxnSpLocks/>
          </p:cNvCxnSpPr>
          <p:nvPr/>
        </p:nvCxnSpPr>
        <p:spPr>
          <a:xfrm>
            <a:off x="1069324" y="2645092"/>
            <a:ext cx="1" cy="29588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E2AF0B9-7B7B-44F6-954A-0F1D26868E21}"/>
              </a:ext>
            </a:extLst>
          </p:cNvPr>
          <p:cNvCxnSpPr>
            <a:cxnSpLocks/>
          </p:cNvCxnSpPr>
          <p:nvPr/>
        </p:nvCxnSpPr>
        <p:spPr>
          <a:xfrm>
            <a:off x="3296057" y="5844062"/>
            <a:ext cx="1" cy="2958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88C7164-E937-4E4A-A4F0-2C86895D0216}"/>
              </a:ext>
            </a:extLst>
          </p:cNvPr>
          <p:cNvCxnSpPr>
            <a:cxnSpLocks/>
          </p:cNvCxnSpPr>
          <p:nvPr/>
        </p:nvCxnSpPr>
        <p:spPr>
          <a:xfrm>
            <a:off x="5950034" y="5834014"/>
            <a:ext cx="1" cy="2958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4E5CE7C-A99A-4C8E-B229-BD05AA1B92D1}"/>
              </a:ext>
            </a:extLst>
          </p:cNvPr>
          <p:cNvCxnSpPr>
            <a:cxnSpLocks/>
          </p:cNvCxnSpPr>
          <p:nvPr/>
        </p:nvCxnSpPr>
        <p:spPr>
          <a:xfrm>
            <a:off x="8500686" y="5839610"/>
            <a:ext cx="1" cy="2958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A16A5A1-4265-45E5-931D-727F310A77A1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8644464" y="6468703"/>
            <a:ext cx="337075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643629C-7854-4020-B0C2-3BD45A1FA456}"/>
              </a:ext>
            </a:extLst>
          </p:cNvPr>
          <p:cNvCxnSpPr>
            <a:cxnSpLocks/>
            <a:endCxn id="68" idx="1"/>
          </p:cNvCxnSpPr>
          <p:nvPr/>
        </p:nvCxnSpPr>
        <p:spPr>
          <a:xfrm flipV="1">
            <a:off x="11947481" y="4832538"/>
            <a:ext cx="0" cy="16361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B32EDC8-4AAB-4830-AAF1-34808BC69E3D}"/>
              </a:ext>
            </a:extLst>
          </p:cNvPr>
          <p:cNvCxnSpPr>
            <a:cxnSpLocks/>
            <a:endCxn id="5" idx="3"/>
          </p:cNvCxnSpPr>
          <p:nvPr/>
        </p:nvCxnSpPr>
        <p:spPr>
          <a:xfrm flipH="1">
            <a:off x="7490081" y="607589"/>
            <a:ext cx="4439452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A0F6B5A6-6DDC-4F72-8539-7206760656CA}"/>
              </a:ext>
            </a:extLst>
          </p:cNvPr>
          <p:cNvCxnSpPr>
            <a:cxnSpLocks/>
          </p:cNvCxnSpPr>
          <p:nvPr/>
        </p:nvCxnSpPr>
        <p:spPr>
          <a:xfrm>
            <a:off x="5840980" y="2665270"/>
            <a:ext cx="1" cy="29588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887CB80C-DB78-4A79-BDAE-5564196CD8CE}"/>
              </a:ext>
            </a:extLst>
          </p:cNvPr>
          <p:cNvCxnSpPr>
            <a:cxnSpLocks/>
          </p:cNvCxnSpPr>
          <p:nvPr/>
        </p:nvCxnSpPr>
        <p:spPr>
          <a:xfrm>
            <a:off x="10987153" y="2652549"/>
            <a:ext cx="1" cy="29588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97B91CF-E7D4-47EF-89DE-A61BE82D7ADC}"/>
              </a:ext>
            </a:extLst>
          </p:cNvPr>
          <p:cNvCxnSpPr>
            <a:cxnSpLocks/>
            <a:stCxn id="68" idx="3"/>
          </p:cNvCxnSpPr>
          <p:nvPr/>
        </p:nvCxnSpPr>
        <p:spPr>
          <a:xfrm flipH="1" flipV="1">
            <a:off x="11934916" y="607589"/>
            <a:ext cx="12565" cy="230352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04C8F05E-8E7E-44DD-9798-B8035BA755E5}"/>
              </a:ext>
            </a:extLst>
          </p:cNvPr>
          <p:cNvSpPr txBox="1"/>
          <p:nvPr/>
        </p:nvSpPr>
        <p:spPr>
          <a:xfrm rot="16200000">
            <a:off x="10986769" y="3687160"/>
            <a:ext cx="1921423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Iterative Approach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C53D03D-A057-41C4-9B12-8CD9545E6D21}"/>
              </a:ext>
            </a:extLst>
          </p:cNvPr>
          <p:cNvSpPr txBox="1"/>
          <p:nvPr/>
        </p:nvSpPr>
        <p:spPr>
          <a:xfrm>
            <a:off x="174082" y="284423"/>
            <a:ext cx="3753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1) Outlier Ensembles, C Aggarwal, S Sathe, Springer 2017</a:t>
            </a:r>
          </a:p>
          <a:p>
            <a:r>
              <a:rPr lang="en-US" sz="1200" i="1" dirty="0">
                <a:solidFill>
                  <a:srgbClr val="292929"/>
                </a:solidFill>
                <a:latin typeface="sohne"/>
              </a:rPr>
              <a:t>2) </a:t>
            </a:r>
            <a:r>
              <a:rPr lang="en-US" sz="1200" i="1" dirty="0" err="1">
                <a:solidFill>
                  <a:srgbClr val="292929"/>
                </a:solidFill>
                <a:latin typeface="sohne"/>
              </a:rPr>
              <a:t>PyOD</a:t>
            </a:r>
            <a:r>
              <a:rPr lang="en-US" sz="1200" i="1" dirty="0">
                <a:solidFill>
                  <a:srgbClr val="292929"/>
                </a:solidFill>
                <a:latin typeface="sohne"/>
              </a:rPr>
              <a:t>: A python toolbox for scalable outlier detection,  Journal of Machine Learning 20 (2019) 1-7.</a:t>
            </a:r>
          </a:p>
          <a:p>
            <a:endParaRPr lang="en-US" sz="12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FA1C97B-31AD-4059-99EC-B2141CEB3F02}"/>
              </a:ext>
            </a:extLst>
          </p:cNvPr>
          <p:cNvSpPr txBox="1"/>
          <p:nvPr/>
        </p:nvSpPr>
        <p:spPr>
          <a:xfrm>
            <a:off x="1157724" y="5883150"/>
            <a:ext cx="1526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Normalized Feature 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12188B6-3881-4AD4-B4B8-A361E2EAEE5B}"/>
              </a:ext>
            </a:extLst>
          </p:cNvPr>
          <p:cNvSpPr txBox="1"/>
          <p:nvPr/>
        </p:nvSpPr>
        <p:spPr>
          <a:xfrm rot="16200000">
            <a:off x="-359901" y="4283752"/>
            <a:ext cx="1526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Normalized Feature 2</a:t>
            </a:r>
          </a:p>
        </p:txBody>
      </p:sp>
    </p:spTree>
    <p:extLst>
      <p:ext uri="{BB962C8B-B14F-4D97-AF65-F5344CB8AC3E}">
        <p14:creationId xmlns:p14="http://schemas.microsoft.com/office/powerpoint/2010/main" val="3407925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8" grpId="0" animBg="1"/>
      <p:bldP spid="68" grpId="0" animBg="1"/>
      <p:bldP spid="77" grpId="0"/>
      <p:bldP spid="79" grpId="0"/>
      <p:bldP spid="8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955BC-E067-4029-B660-2D181F161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91" y="0"/>
            <a:ext cx="12144409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Interpretation Learning (</a:t>
            </a:r>
            <a:r>
              <a:rPr lang="en-US" dirty="0" err="1"/>
              <a:t>Shap</a:t>
            </a:r>
            <a:r>
              <a:rPr lang="en-US" dirty="0"/>
              <a:t> Value and Lime)</a:t>
            </a:r>
            <a:br>
              <a:rPr lang="en-US" dirty="0"/>
            </a:br>
            <a:r>
              <a:rPr lang="en-US" sz="3600" dirty="0"/>
              <a:t>Regression Analysis (Ensemble methods)  to Predict Peak Heat Release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E94555-4ED0-4DA1-9E33-A337D0B38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228" y="3085677"/>
            <a:ext cx="4420699" cy="36108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81D705-61C6-44FC-877C-E21A3C815F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637"/>
          <a:stretch/>
        </p:blipFill>
        <p:spPr>
          <a:xfrm>
            <a:off x="128016" y="1124014"/>
            <a:ext cx="12016393" cy="13862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06F341-F3B9-43C0-A5C0-CF83727CF82E}"/>
              </a:ext>
            </a:extLst>
          </p:cNvPr>
          <p:cNvSpPr txBox="1"/>
          <p:nvPr/>
        </p:nvSpPr>
        <p:spPr>
          <a:xfrm>
            <a:off x="5828021" y="3301193"/>
            <a:ext cx="202908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Total Heat Released</a:t>
            </a:r>
          </a:p>
          <a:p>
            <a:pPr algn="r"/>
            <a:r>
              <a:rPr lang="en-US" dirty="0"/>
              <a:t>Net Fuel Mass</a:t>
            </a:r>
          </a:p>
          <a:p>
            <a:pPr algn="r"/>
            <a:r>
              <a:rPr lang="en-US" dirty="0"/>
              <a:t>Fuel Type</a:t>
            </a:r>
          </a:p>
          <a:p>
            <a:pPr algn="r"/>
            <a:r>
              <a:rPr lang="en-US" dirty="0"/>
              <a:t>CO2 yield</a:t>
            </a:r>
          </a:p>
          <a:p>
            <a:pPr algn="r"/>
            <a:r>
              <a:rPr lang="en-US" dirty="0"/>
              <a:t>Soot yield</a:t>
            </a:r>
          </a:p>
          <a:p>
            <a:pPr algn="r"/>
            <a:r>
              <a:rPr lang="en-US" dirty="0"/>
              <a:t>Time to Peak</a:t>
            </a:r>
          </a:p>
          <a:p>
            <a:pPr algn="r"/>
            <a:r>
              <a:rPr lang="en-US" dirty="0"/>
              <a:t>Test Duration</a:t>
            </a:r>
          </a:p>
          <a:p>
            <a:pPr algn="r"/>
            <a:r>
              <a:rPr lang="en-US" dirty="0"/>
              <a:t>O2 Yield</a:t>
            </a:r>
          </a:p>
          <a:p>
            <a:pPr algn="r"/>
            <a:r>
              <a:rPr lang="en-US" dirty="0"/>
              <a:t>CO Yield</a:t>
            </a:r>
          </a:p>
          <a:p>
            <a:pPr algn="r"/>
            <a:r>
              <a:rPr lang="en-US" dirty="0"/>
              <a:t>HOCF</a:t>
            </a:r>
            <a:endParaRPr lang="en-US" sz="1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DA6D50D-FA75-45AD-AEEB-23662E4C555D}"/>
              </a:ext>
            </a:extLst>
          </p:cNvPr>
          <p:cNvGrpSpPr/>
          <p:nvPr/>
        </p:nvGrpSpPr>
        <p:grpSpPr>
          <a:xfrm>
            <a:off x="237622" y="3099025"/>
            <a:ext cx="5590399" cy="3695210"/>
            <a:chOff x="237622" y="3099025"/>
            <a:chExt cx="5590399" cy="369521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EA6E242-71CC-46A9-9891-009D7CB86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1631" y="3099025"/>
              <a:ext cx="5526390" cy="345301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18CECB7-988B-496E-9F92-4B6F8E0A8598}"/>
                </a:ext>
              </a:extLst>
            </p:cNvPr>
            <p:cNvSpPr txBox="1"/>
            <p:nvPr/>
          </p:nvSpPr>
          <p:spPr>
            <a:xfrm rot="16200000">
              <a:off x="-453753" y="4409188"/>
              <a:ext cx="202908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/>
                <a:t>Shap</a:t>
              </a:r>
              <a:r>
                <a:rPr lang="en-US" dirty="0"/>
                <a:t> Value for </a:t>
              </a:r>
            </a:p>
            <a:p>
              <a:pPr algn="ctr"/>
              <a:r>
                <a:rPr lang="en-US" dirty="0"/>
                <a:t>Total Heat Released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2D8090D-7186-4E94-8DB6-BD6B752B06F8}"/>
                </a:ext>
              </a:extLst>
            </p:cNvPr>
            <p:cNvSpPr txBox="1"/>
            <p:nvPr/>
          </p:nvSpPr>
          <p:spPr>
            <a:xfrm>
              <a:off x="2050285" y="6424903"/>
              <a:ext cx="202908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Total Heat Released</a:t>
              </a:r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DCC46B-11DD-4645-9A7D-CB9DFD09EC86}"/>
              </a:ext>
            </a:extLst>
          </p:cNvPr>
          <p:cNvCxnSpPr>
            <a:cxnSpLocks/>
          </p:cNvCxnSpPr>
          <p:nvPr/>
        </p:nvCxnSpPr>
        <p:spPr>
          <a:xfrm flipV="1">
            <a:off x="0" y="2593798"/>
            <a:ext cx="12192000" cy="579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A33CE30-1C64-46A4-9D89-5D545F43D69F}"/>
              </a:ext>
            </a:extLst>
          </p:cNvPr>
          <p:cNvSpPr txBox="1"/>
          <p:nvPr/>
        </p:nvSpPr>
        <p:spPr>
          <a:xfrm>
            <a:off x="7790688" y="6487125"/>
            <a:ext cx="378501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SHAP Value (Impact on Model Output)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803D6AE-7D91-448A-AE6D-7E80E37B540F}"/>
              </a:ext>
            </a:extLst>
          </p:cNvPr>
          <p:cNvCxnSpPr>
            <a:cxnSpLocks/>
          </p:cNvCxnSpPr>
          <p:nvPr/>
        </p:nvCxnSpPr>
        <p:spPr>
          <a:xfrm>
            <a:off x="5828021" y="2630888"/>
            <a:ext cx="0" cy="42271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76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/>
          <p:nvPr/>
        </p:nvSpPr>
        <p:spPr>
          <a:xfrm>
            <a:off x="68972" y="659569"/>
            <a:ext cx="1477980" cy="72742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Fire Calorimetry Database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1866316" y="694266"/>
            <a:ext cx="1094780" cy="64633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Drop negative yield values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9699171" y="697014"/>
            <a:ext cx="1937658" cy="64633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Label Encoding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9699171" y="2014509"/>
            <a:ext cx="1937658" cy="68902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Augmentation Stratified Train-Test Split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6776861" y="2031608"/>
            <a:ext cx="2683760" cy="646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0CAE9"/>
              </a:gs>
              <a:gs pos="50000">
                <a:srgbClr val="A1C1E4"/>
              </a:gs>
              <a:gs pos="100000">
                <a:srgbClr val="90B8E4"/>
              </a:gs>
            </a:gsLst>
            <a:lin ang="5400000" scaled="0"/>
          </a:gra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Imbalance in Train Data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Up-sampled Minority Class using </a:t>
            </a:r>
            <a:r>
              <a:rPr lang="en-US" sz="14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SMOTE</a:t>
            </a:r>
            <a:endParaRPr sz="14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4" name="Google Shape;94;p1"/>
          <p:cNvCxnSpPr>
            <a:cxnSpLocks/>
            <a:stCxn id="85" idx="3"/>
            <a:endCxn id="86" idx="1"/>
          </p:cNvCxnSpPr>
          <p:nvPr/>
        </p:nvCxnSpPr>
        <p:spPr>
          <a:xfrm flipV="1">
            <a:off x="1546952" y="1017432"/>
            <a:ext cx="319364" cy="585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95" name="Google Shape;95;p1"/>
          <p:cNvCxnSpPr>
            <a:cxnSpLocks/>
            <a:stCxn id="86" idx="3"/>
            <a:endCxn id="67" idx="1"/>
          </p:cNvCxnSpPr>
          <p:nvPr/>
        </p:nvCxnSpPr>
        <p:spPr>
          <a:xfrm flipV="1">
            <a:off x="2961096" y="1013014"/>
            <a:ext cx="459715" cy="4418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99" name="Google Shape;99;p1"/>
          <p:cNvSpPr/>
          <p:nvPr/>
        </p:nvSpPr>
        <p:spPr>
          <a:xfrm>
            <a:off x="4256754" y="1526265"/>
            <a:ext cx="2281558" cy="168094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Baseline :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Logistic Regression</a:t>
            </a:r>
            <a:endParaRPr sz="14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Tree Based Models: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AutoNum type="arabicPeriod"/>
            </a:pPr>
            <a:r>
              <a:rPr lang="en-US" sz="1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Decision Tree 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AutoNum type="arabicPeriod"/>
            </a:pPr>
            <a:r>
              <a:rPr lang="en-US" sz="1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Bagging Classifier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AutoNum type="arabicPeriod"/>
            </a:pPr>
            <a:r>
              <a:rPr lang="en-US" sz="1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Random Forest 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AutoNum type="arabicPeriod"/>
            </a:pPr>
            <a:r>
              <a:rPr lang="en-US" sz="1400" dirty="0" err="1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AdaBoostClassifier</a:t>
            </a:r>
            <a:endParaRPr sz="14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32266" y="1692786"/>
            <a:ext cx="2131484" cy="1680945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0CAE9"/>
              </a:gs>
              <a:gs pos="50000">
                <a:srgbClr val="A1C1E4"/>
              </a:gs>
              <a:gs pos="100000">
                <a:srgbClr val="90B8E4"/>
              </a:gs>
            </a:gsLst>
            <a:lin ang="5400000" scaled="0"/>
          </a:gra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Baseline Performance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4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 Accuracy: 97%</a:t>
            </a:r>
            <a:endParaRPr sz="14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Accuracy: 88%</a:t>
            </a:r>
            <a:endParaRPr sz="14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Best Model: </a:t>
            </a:r>
            <a:r>
              <a:rPr lang="en-US" sz="14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RF</a:t>
            </a:r>
            <a:endParaRPr sz="14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 Accuracy: 100%</a:t>
            </a:r>
            <a:endParaRPr sz="14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Accuracy: 98%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"/>
          <p:cNvSpPr/>
          <p:nvPr/>
        </p:nvSpPr>
        <p:spPr>
          <a:xfrm>
            <a:off x="2358925" y="2014508"/>
            <a:ext cx="1686202" cy="689027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Hyperparameter Tuning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GridSearchCV</a:t>
            </a:r>
            <a:endParaRPr sz="1400" dirty="0"/>
          </a:p>
        </p:txBody>
      </p:sp>
      <p:sp>
        <p:nvSpPr>
          <p:cNvPr id="103" name="Google Shape;103;p1"/>
          <p:cNvSpPr/>
          <p:nvPr/>
        </p:nvSpPr>
        <p:spPr>
          <a:xfrm>
            <a:off x="6368510" y="696435"/>
            <a:ext cx="2683760" cy="64633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Feature Engineering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heat of combustion / fuel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(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HOCf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  <a:sym typeface="Calibri"/>
              </a:rPr>
              <a:t>)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heat of combustion / O2 </a:t>
            </a:r>
            <a:r>
              <a:rPr lang="en-US" sz="1400" b="1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(</a:t>
            </a:r>
            <a:r>
              <a:rPr lang="en-US" sz="1400" b="1" dirty="0" err="1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Ef</a:t>
            </a:r>
            <a:r>
              <a:rPr lang="en-US" sz="1400" b="1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</a:t>
            </a:r>
            <a:endParaRPr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4" name="Google Shape;104;p1"/>
          <p:cNvCxnSpPr>
            <a:cxnSpLocks/>
            <a:stCxn id="67" idx="3"/>
            <a:endCxn id="103" idx="1"/>
          </p:cNvCxnSpPr>
          <p:nvPr/>
        </p:nvCxnSpPr>
        <p:spPr>
          <a:xfrm>
            <a:off x="5823492" y="1013014"/>
            <a:ext cx="545018" cy="65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5" name="Google Shape;105;p1"/>
          <p:cNvCxnSpPr>
            <a:cxnSpLocks/>
            <a:stCxn id="103" idx="3"/>
            <a:endCxn id="88" idx="1"/>
          </p:cNvCxnSpPr>
          <p:nvPr/>
        </p:nvCxnSpPr>
        <p:spPr>
          <a:xfrm>
            <a:off x="9052270" y="1019601"/>
            <a:ext cx="646901" cy="579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grpSp>
        <p:nvGrpSpPr>
          <p:cNvPr id="106" name="Google Shape;106;p1"/>
          <p:cNvGrpSpPr/>
          <p:nvPr/>
        </p:nvGrpSpPr>
        <p:grpSpPr>
          <a:xfrm>
            <a:off x="2991409" y="3481335"/>
            <a:ext cx="3577091" cy="2706342"/>
            <a:chOff x="8655653" y="1680872"/>
            <a:chExt cx="2896786" cy="2684305"/>
          </a:xfrm>
        </p:grpSpPr>
        <p:grpSp>
          <p:nvGrpSpPr>
            <p:cNvPr id="107" name="Google Shape;107;p1"/>
            <p:cNvGrpSpPr/>
            <p:nvPr/>
          </p:nvGrpSpPr>
          <p:grpSpPr>
            <a:xfrm>
              <a:off x="8739488" y="1952974"/>
              <a:ext cx="2752069" cy="2412203"/>
              <a:chOff x="9295316" y="1784402"/>
              <a:chExt cx="2752069" cy="2412203"/>
            </a:xfrm>
          </p:grpSpPr>
          <p:pic>
            <p:nvPicPr>
              <p:cNvPr id="108" name="Google Shape;108;p1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9295316" y="1784402"/>
                <a:ext cx="2752069" cy="241220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9" name="Google Shape;109;p1"/>
              <p:cNvSpPr txBox="1"/>
              <p:nvPr/>
            </p:nvSpPr>
            <p:spPr>
              <a:xfrm>
                <a:off x="10685150" y="1815319"/>
                <a:ext cx="537882" cy="2539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000" b="1">
                    <a:solidFill>
                      <a:srgbClr val="FFFF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HOCf</a:t>
                </a:r>
                <a:endParaRPr sz="1000" b="1">
                  <a:solidFill>
                    <a:srgbClr val="FFFF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"/>
              <p:cNvSpPr txBox="1"/>
              <p:nvPr/>
            </p:nvSpPr>
            <p:spPr>
              <a:xfrm>
                <a:off x="9772613" y="2116989"/>
                <a:ext cx="537882" cy="2539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000" b="1">
                    <a:solidFill>
                      <a:srgbClr val="FFFF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Ef</a:t>
                </a:r>
                <a:endParaRPr sz="1000" b="1">
                  <a:solidFill>
                    <a:srgbClr val="FFFF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"/>
              <p:cNvSpPr txBox="1"/>
              <p:nvPr/>
            </p:nvSpPr>
            <p:spPr>
              <a:xfrm>
                <a:off x="9995213" y="2374032"/>
                <a:ext cx="1383553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Total Heat Released</a:t>
                </a:r>
                <a:endParaRPr sz="10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"/>
              <p:cNvSpPr txBox="1"/>
              <p:nvPr/>
            </p:nvSpPr>
            <p:spPr>
              <a:xfrm>
                <a:off x="9993373" y="2668282"/>
                <a:ext cx="1383553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Soot Yield</a:t>
                </a:r>
                <a:endParaRPr sz="10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"/>
              <p:cNvSpPr txBox="1"/>
              <p:nvPr/>
            </p:nvSpPr>
            <p:spPr>
              <a:xfrm>
                <a:off x="9995213" y="2957614"/>
                <a:ext cx="1383553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Test Duration</a:t>
                </a:r>
                <a:endParaRPr sz="10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"/>
              <p:cNvSpPr txBox="1"/>
              <p:nvPr/>
            </p:nvSpPr>
            <p:spPr>
              <a:xfrm>
                <a:off x="9993373" y="3217767"/>
                <a:ext cx="1383553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 Yield</a:t>
                </a:r>
                <a:endParaRPr sz="10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"/>
              <p:cNvSpPr txBox="1"/>
              <p:nvPr/>
            </p:nvSpPr>
            <p:spPr>
              <a:xfrm>
                <a:off x="9993373" y="3485786"/>
                <a:ext cx="1383553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PHRR</a:t>
                </a:r>
                <a:endParaRPr sz="10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"/>
              <p:cNvSpPr txBox="1"/>
              <p:nvPr/>
            </p:nvSpPr>
            <p:spPr>
              <a:xfrm>
                <a:off x="10001889" y="3735134"/>
                <a:ext cx="1383553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Time to PHRR</a:t>
                </a:r>
                <a:endParaRPr sz="10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7" name="Google Shape;117;p1"/>
            <p:cNvSpPr txBox="1"/>
            <p:nvPr/>
          </p:nvSpPr>
          <p:spPr>
            <a:xfrm>
              <a:off x="8655653" y="1680872"/>
              <a:ext cx="2896786" cy="3357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Permutation Feature Importance </a:t>
              </a:r>
              <a:endParaRPr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" name="Google Shape;118;p1"/>
          <p:cNvGrpSpPr/>
          <p:nvPr/>
        </p:nvGrpSpPr>
        <p:grpSpPr>
          <a:xfrm>
            <a:off x="6896317" y="3515623"/>
            <a:ext cx="5128607" cy="2627207"/>
            <a:chOff x="8813316" y="4657796"/>
            <a:chExt cx="3337058" cy="1904069"/>
          </a:xfrm>
        </p:grpSpPr>
        <p:grpSp>
          <p:nvGrpSpPr>
            <p:cNvPr id="119" name="Google Shape;119;p1"/>
            <p:cNvGrpSpPr/>
            <p:nvPr/>
          </p:nvGrpSpPr>
          <p:grpSpPr>
            <a:xfrm>
              <a:off x="8813316" y="4726495"/>
              <a:ext cx="3337057" cy="1835370"/>
              <a:chOff x="8813316" y="4726495"/>
              <a:chExt cx="3337057" cy="1835370"/>
            </a:xfrm>
          </p:grpSpPr>
          <p:grpSp>
            <p:nvGrpSpPr>
              <p:cNvPr id="120" name="Google Shape;120;p1"/>
              <p:cNvGrpSpPr/>
              <p:nvPr/>
            </p:nvGrpSpPr>
            <p:grpSpPr>
              <a:xfrm>
                <a:off x="8813316" y="4726495"/>
                <a:ext cx="3337057" cy="1835370"/>
                <a:chOff x="8739488" y="4620484"/>
                <a:chExt cx="3337057" cy="1835370"/>
              </a:xfrm>
            </p:grpSpPr>
            <p:pic>
              <p:nvPicPr>
                <p:cNvPr id="121" name="Google Shape;121;p1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9195"/>
                <a:stretch/>
              </p:blipFill>
              <p:spPr>
                <a:xfrm>
                  <a:off x="8739488" y="4620484"/>
                  <a:ext cx="3337057" cy="183537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22" name="Google Shape;122;p1"/>
                <p:cNvSpPr txBox="1"/>
                <p:nvPr/>
              </p:nvSpPr>
              <p:spPr>
                <a:xfrm>
                  <a:off x="10601436" y="4720342"/>
                  <a:ext cx="526473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000" b="1">
                      <a:solidFill>
                        <a:srgbClr val="FFFF0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HOCf</a:t>
                  </a:r>
                  <a:endParaRPr sz="1000" b="1">
                    <a:solidFill>
                      <a:srgbClr val="FFFF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" name="Google Shape;123;p1"/>
                <p:cNvSpPr txBox="1"/>
                <p:nvPr/>
              </p:nvSpPr>
              <p:spPr>
                <a:xfrm>
                  <a:off x="9805249" y="4896452"/>
                  <a:ext cx="526473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000" b="1">
                      <a:solidFill>
                        <a:srgbClr val="FFFF00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Ef</a:t>
                  </a:r>
                  <a:endParaRPr sz="1000" b="1">
                    <a:solidFill>
                      <a:srgbClr val="FFFF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" name="Google Shape;124;p1"/>
                <p:cNvSpPr txBox="1"/>
                <p:nvPr/>
              </p:nvSpPr>
              <p:spPr>
                <a:xfrm>
                  <a:off x="9659386" y="5095649"/>
                  <a:ext cx="1205286" cy="1784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000" b="1" dirty="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Test Duration</a:t>
                  </a:r>
                  <a:endParaRPr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" name="Google Shape;125;p1"/>
                <p:cNvSpPr txBox="1"/>
                <p:nvPr/>
              </p:nvSpPr>
              <p:spPr>
                <a:xfrm>
                  <a:off x="9659386" y="5283396"/>
                  <a:ext cx="1465814" cy="1784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000" b="1" dirty="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Total Heat Released</a:t>
                  </a:r>
                  <a:endParaRPr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1"/>
                <p:cNvSpPr txBox="1"/>
                <p:nvPr/>
              </p:nvSpPr>
              <p:spPr>
                <a:xfrm>
                  <a:off x="9659386" y="5481131"/>
                  <a:ext cx="1205286" cy="1784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000" b="1" dirty="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Soot Yield</a:t>
                  </a:r>
                  <a:endParaRPr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1"/>
                <p:cNvSpPr txBox="1"/>
                <p:nvPr/>
              </p:nvSpPr>
              <p:spPr>
                <a:xfrm>
                  <a:off x="9659386" y="5677652"/>
                  <a:ext cx="1205286" cy="1784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000" b="1" dirty="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PHRR</a:t>
                  </a:r>
                  <a:endParaRPr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128;p1"/>
                <p:cNvSpPr txBox="1"/>
                <p:nvPr/>
              </p:nvSpPr>
              <p:spPr>
                <a:xfrm>
                  <a:off x="9659386" y="5859237"/>
                  <a:ext cx="1205286" cy="1784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000" b="1" dirty="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CO Yield</a:t>
                  </a:r>
                  <a:endParaRPr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129;p1"/>
                <p:cNvSpPr txBox="1"/>
                <p:nvPr/>
              </p:nvSpPr>
              <p:spPr>
                <a:xfrm>
                  <a:off x="9659386" y="6034512"/>
                  <a:ext cx="1205286" cy="1784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000" b="1" dirty="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Time to PHRR</a:t>
                  </a:r>
                  <a:endParaRPr sz="1000" b="1" dirty="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30" name="Google Shape;130;p1"/>
              <p:cNvSpPr txBox="1"/>
              <p:nvPr/>
            </p:nvSpPr>
            <p:spPr>
              <a:xfrm>
                <a:off x="11403106" y="5464218"/>
                <a:ext cx="673439" cy="969499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1" name="Google Shape;131;p1"/>
            <p:cNvSpPr txBox="1"/>
            <p:nvPr/>
          </p:nvSpPr>
          <p:spPr>
            <a:xfrm>
              <a:off x="8813316" y="4657796"/>
              <a:ext cx="3337058" cy="2453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Global Feature Importance using Shapley Values </a:t>
              </a:r>
              <a:endParaRPr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1" name="Google Shape;151;p1"/>
          <p:cNvSpPr/>
          <p:nvPr/>
        </p:nvSpPr>
        <p:spPr>
          <a:xfrm>
            <a:off x="56319" y="3761034"/>
            <a:ext cx="2683210" cy="2052520"/>
          </a:xfrm>
          <a:prstGeom prst="roundRect">
            <a:avLst>
              <a:gd name="adj" fmla="val 16667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784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Use Cases</a:t>
            </a:r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Detection of constituent elements of a product. For example: adulteration of plastics in food products </a:t>
            </a:r>
          </a:p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AutoNum type="arabicPeriod"/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Arson fires</a:t>
            </a: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023A4-9527-4956-A8FD-1E5CEF82BCE9}"/>
              </a:ext>
            </a:extLst>
          </p:cNvPr>
          <p:cNvSpPr txBox="1"/>
          <p:nvPr/>
        </p:nvSpPr>
        <p:spPr>
          <a:xfrm>
            <a:off x="26275" y="19518"/>
            <a:ext cx="1207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Can we Identify the Fuel that was Burnt? What are the important Features?</a:t>
            </a:r>
          </a:p>
        </p:txBody>
      </p:sp>
      <p:sp>
        <p:nvSpPr>
          <p:cNvPr id="67" name="Google Shape;103;p1">
            <a:extLst>
              <a:ext uri="{FF2B5EF4-FFF2-40B4-BE49-F238E27FC236}">
                <a16:creationId xmlns:a16="http://schemas.microsoft.com/office/drawing/2014/main" id="{3EB2C7BB-DD36-4C8D-B85B-A71884721174}"/>
              </a:ext>
            </a:extLst>
          </p:cNvPr>
          <p:cNvSpPr/>
          <p:nvPr/>
        </p:nvSpPr>
        <p:spPr>
          <a:xfrm>
            <a:off x="3420811" y="689848"/>
            <a:ext cx="2402681" cy="64633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Exploratory Data Analysis Missing Value Imputation Remove Correlated Features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F57EFCE7-B2A7-45D4-9462-4348A75C289E}"/>
              </a:ext>
            </a:extLst>
          </p:cNvPr>
          <p:cNvCxnSpPr>
            <a:cxnSpLocks/>
            <a:stCxn id="88" idx="2"/>
            <a:endCxn id="90" idx="0"/>
          </p:cNvCxnSpPr>
          <p:nvPr/>
        </p:nvCxnSpPr>
        <p:spPr>
          <a:xfrm>
            <a:off x="10668000" y="1343345"/>
            <a:ext cx="0" cy="6711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939DF5B7-BF2A-4C9A-9E9E-8CFE541A749B}"/>
              </a:ext>
            </a:extLst>
          </p:cNvPr>
          <p:cNvCxnSpPr>
            <a:cxnSpLocks/>
            <a:stCxn id="90" idx="1"/>
            <a:endCxn id="91" idx="3"/>
          </p:cNvCxnSpPr>
          <p:nvPr/>
        </p:nvCxnSpPr>
        <p:spPr>
          <a:xfrm flipH="1" flipV="1">
            <a:off x="9460621" y="2354708"/>
            <a:ext cx="238550" cy="43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B2E655B9-C9E8-492E-B387-45796C0811CD}"/>
              </a:ext>
            </a:extLst>
          </p:cNvPr>
          <p:cNvCxnSpPr>
            <a:cxnSpLocks/>
          </p:cNvCxnSpPr>
          <p:nvPr/>
        </p:nvCxnSpPr>
        <p:spPr>
          <a:xfrm flipH="1" flipV="1">
            <a:off x="6540162" y="2343062"/>
            <a:ext cx="238550" cy="43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TextBox 190">
            <a:extLst>
              <a:ext uri="{FF2B5EF4-FFF2-40B4-BE49-F238E27FC236}">
                <a16:creationId xmlns:a16="http://schemas.microsoft.com/office/drawing/2014/main" id="{C23FC255-9963-46A3-9B42-01FE750ACA71}"/>
              </a:ext>
            </a:extLst>
          </p:cNvPr>
          <p:cNvSpPr txBox="1"/>
          <p:nvPr/>
        </p:nvSpPr>
        <p:spPr>
          <a:xfrm>
            <a:off x="26274" y="6343756"/>
            <a:ext cx="1216572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Both original &amp; augmented dataset yielded that </a:t>
            </a:r>
            <a:r>
              <a:rPr lang="en-US" sz="24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HOCf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4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are the most important features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E00477F-9F6D-4E62-83F3-71BBC0145F30}"/>
              </a:ext>
            </a:extLst>
          </p:cNvPr>
          <p:cNvCxnSpPr>
            <a:cxnSpLocks/>
          </p:cNvCxnSpPr>
          <p:nvPr/>
        </p:nvCxnSpPr>
        <p:spPr>
          <a:xfrm flipH="1" flipV="1">
            <a:off x="4050734" y="2333060"/>
            <a:ext cx="238550" cy="43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B36C280-DA95-4D10-A7C6-5734CF73F01D}"/>
              </a:ext>
            </a:extLst>
          </p:cNvPr>
          <p:cNvCxnSpPr>
            <a:cxnSpLocks/>
          </p:cNvCxnSpPr>
          <p:nvPr/>
        </p:nvCxnSpPr>
        <p:spPr>
          <a:xfrm flipH="1" flipV="1">
            <a:off x="2144422" y="2344229"/>
            <a:ext cx="238550" cy="43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950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70423-58FA-41E0-AA85-98A07270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Conclusions, Future Work and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CD6F1-B988-4090-BD92-D7512F705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5627"/>
            <a:ext cx="10515600" cy="5309418"/>
          </a:xfrm>
        </p:spPr>
        <p:txBody>
          <a:bodyPr>
            <a:normAutofit/>
          </a:bodyPr>
          <a:lstStyle/>
          <a:p>
            <a:r>
              <a:rPr lang="en-US" dirty="0"/>
              <a:t>Ensemble models : Successful in estimating the integrated values of Peak Heat Release Rate as well as classifying Fuel Type.</a:t>
            </a:r>
          </a:p>
          <a:p>
            <a:r>
              <a:rPr lang="en-US" dirty="0"/>
              <a:t>Isolation Forest / Bagging used successfully  for Anomaly Detection.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u="sng" dirty="0"/>
              <a:t>Interpretation Learning </a:t>
            </a:r>
            <a:r>
              <a:rPr lang="en-US" dirty="0"/>
              <a:t>is very helpful in understanding the models.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Continue the project as part of on-going research activities.</a:t>
            </a:r>
          </a:p>
          <a:p>
            <a:r>
              <a:rPr lang="en-US" dirty="0"/>
              <a:t>Extension for data augmented videos and time-dependent output.</a:t>
            </a:r>
          </a:p>
          <a:p>
            <a:endParaRPr lang="en-US" dirty="0"/>
          </a:p>
          <a:p>
            <a:r>
              <a:rPr lang="en-US" sz="3600" b="1" dirty="0" err="1"/>
              <a:t>Streamlit</a:t>
            </a:r>
            <a:r>
              <a:rPr lang="en-US" sz="3600" b="1" dirty="0"/>
              <a:t> App Demonstration - </a:t>
            </a:r>
            <a:r>
              <a:rPr lang="en-US" sz="3600" b="1" dirty="0" err="1"/>
              <a:t>Srish</a:t>
            </a:r>
            <a:endParaRPr lang="en-US" sz="36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800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9556</TotalTime>
  <Words>726</Words>
  <Application>Microsoft Office PowerPoint</Application>
  <PresentationFormat>Widescreen</PresentationFormat>
  <Paragraphs>141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Karla</vt:lpstr>
      <vt:lpstr>sohne</vt:lpstr>
      <vt:lpstr>Office Theme</vt:lpstr>
      <vt:lpstr>PowerPoint Presentation</vt:lpstr>
      <vt:lpstr>Ensemble Learning for Fire Calorimetry Database : Project Goals</vt:lpstr>
      <vt:lpstr>Data Augmentation using Aleatoric Uncertainty</vt:lpstr>
      <vt:lpstr>PowerPoint Presentation</vt:lpstr>
      <vt:lpstr>Interpretation Learning (Shap Value and Lime) Regression Analysis (Ensemble methods)  to Predict Peak Heat Release</vt:lpstr>
      <vt:lpstr>PowerPoint Presentation</vt:lpstr>
      <vt:lpstr>Conclusions, Future Work and IMPACT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Prasad, Kuldeep R. Dr. (Fed)</dc:creator>
  <cp:lastModifiedBy>Prasad, Kuldeep R. Dr. (Fed)</cp:lastModifiedBy>
  <cp:revision>72</cp:revision>
  <dcterms:created xsi:type="dcterms:W3CDTF">2022-03-12T16:46:58Z</dcterms:created>
  <dcterms:modified xsi:type="dcterms:W3CDTF">2022-04-19T18:33:06Z</dcterms:modified>
</cp:coreProperties>
</file>

<file path=docProps/thumbnail.jpeg>
</file>